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6" r:id="rId1"/>
    <p:sldMasterId id="2147483930" r:id="rId2"/>
  </p:sldMasterIdLst>
  <p:notesMasterIdLst>
    <p:notesMasterId r:id="rId14"/>
  </p:notesMasterIdLst>
  <p:sldIdLst>
    <p:sldId id="515" r:id="rId3"/>
    <p:sldId id="523" r:id="rId4"/>
    <p:sldId id="524" r:id="rId5"/>
    <p:sldId id="520" r:id="rId6"/>
    <p:sldId id="525" r:id="rId7"/>
    <p:sldId id="518" r:id="rId8"/>
    <p:sldId id="509" r:id="rId9"/>
    <p:sldId id="517" r:id="rId10"/>
    <p:sldId id="511" r:id="rId11"/>
    <p:sldId id="522" r:id="rId12"/>
    <p:sldId id="514" r:id="rId13"/>
  </p:sldIdLst>
  <p:sldSz cx="9144000" cy="6858000" type="screen4x3"/>
  <p:notesSz cx="68580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9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19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679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39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79955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35950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191940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47929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339966"/>
    <a:srgbClr val="91B549"/>
    <a:srgbClr val="74A15D"/>
    <a:srgbClr val="39709D"/>
    <a:srgbClr val="2268B4"/>
    <a:srgbClr val="0058A8"/>
    <a:srgbClr val="003E76"/>
    <a:srgbClr val="95B850"/>
    <a:srgbClr val="006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5" autoAdjust="0"/>
    <p:restoredTop sz="88345" autoAdjust="0"/>
  </p:normalViewPr>
  <p:slideViewPr>
    <p:cSldViewPr>
      <p:cViewPr varScale="1">
        <p:scale>
          <a:sx n="119" d="100"/>
          <a:sy n="119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8600-90-460\Desktop\&#1076;&#1086;&#1082;&#1083;&#1072;&#1076;\&#1087;&#1091;&#1073;&#1083;&#1080;&#1095;&#1082;&#1072;\&#1053;&#1086;&#1074;&#1072;&#1103;%20&#1087;&#1072;&#1087;&#1082;&#1072;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8600-90-460\Desktop\&#1076;&#1086;&#1082;&#1083;&#1072;&#1076;\&#1087;&#1091;&#1073;&#1083;&#1080;&#1095;&#1082;&#1072;\&#1053;&#1086;&#1074;&#1072;&#1103;%20&#1087;&#1072;&#1087;&#1082;&#1072;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kern="500" spc="-100" baseline="0"/>
            </a:pPr>
            <a:r>
              <a:rPr lang="ru-RU" kern="500" spc="-100" baseline="0" dirty="0"/>
              <a:t>Структура основных нарушений в разрезе статей НК РФ (по состоянию на </a:t>
            </a:r>
            <a:r>
              <a:rPr lang="ru-RU" kern="500" spc="-100" baseline="0" dirty="0" smtClean="0"/>
              <a:t>01.07.2022)</a:t>
            </a:r>
            <a:endParaRPr lang="ru-RU" kern="500" spc="-100" baseline="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295632669434435E-2"/>
          <c:y val="0.35573660904505483"/>
          <c:w val="0.82300212693503061"/>
          <c:h val="0.64409476292386136"/>
        </c:manualLayout>
      </c:layout>
      <c:pieChart>
        <c:varyColors val="1"/>
        <c:ser>
          <c:idx val="0"/>
          <c:order val="0"/>
          <c:tx>
            <c:strRef>
              <c:f>Лист1!$C$2</c:f>
              <c:strCache>
                <c:ptCount val="1"/>
                <c:pt idx="0">
                  <c:v>Структура основных нарушений в разрезе статей НК РФ (по состоянию на 01.04.2020)</c:v>
                </c:pt>
              </c:strCache>
            </c:strRef>
          </c:tx>
          <c:dLbls>
            <c:dLbl>
              <c:idx val="0"/>
              <c:layout>
                <c:manualLayout>
                  <c:x val="-0.18692541037621738"/>
                  <c:y val="-0.1456029688180843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64,6 %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13,9 %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Лист1!$B$3:$B$5</c:f>
              <c:strCache>
                <c:ptCount val="3"/>
                <c:pt idx="0">
                  <c:v>ст. 119 НК РФ</c:v>
                </c:pt>
                <c:pt idx="1">
                  <c:v>ст. 122 НК РФ + ст. 123 НК РФ</c:v>
                </c:pt>
                <c:pt idx="2">
                  <c:v>ст. 126 НК РФ + ст. 129.1 НК РФ</c:v>
                </c:pt>
              </c:strCache>
            </c:strRef>
          </c:cat>
          <c:val>
            <c:numRef>
              <c:f>Лист1!$C$3:$C$5</c:f>
              <c:numCache>
                <c:formatCode>General</c:formatCode>
                <c:ptCount val="3"/>
                <c:pt idx="0">
                  <c:v>7299</c:v>
                </c:pt>
                <c:pt idx="1">
                  <c:v>1197</c:v>
                </c:pt>
                <c:pt idx="2">
                  <c:v>749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</c:strCache>
            </c:strRef>
          </c:tx>
          <c:cat>
            <c:strRef>
              <c:f>Лист1!$B$3:$B$5</c:f>
              <c:strCache>
                <c:ptCount val="3"/>
                <c:pt idx="0">
                  <c:v>ст. 119 НК РФ</c:v>
                </c:pt>
                <c:pt idx="1">
                  <c:v>ст. 122 НК РФ + ст. 123 НК РФ</c:v>
                </c:pt>
                <c:pt idx="2">
                  <c:v>ст. 126 НК РФ + ст. 129.1 НК РФ</c:v>
                </c:pt>
              </c:strCache>
            </c:strRef>
          </c:cat>
          <c:val>
            <c:numRef>
              <c:f>Лист1!$D$3:$D$5</c:f>
              <c:numCache>
                <c:formatCode>0.0</c:formatCode>
                <c:ptCount val="3"/>
                <c:pt idx="0">
                  <c:v>78.950784207679831</c:v>
                </c:pt>
                <c:pt idx="1">
                  <c:v>12.94753921038399</c:v>
                </c:pt>
                <c:pt idx="2">
                  <c:v>8.1016765819361822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 defTabSz="180000">
              <a:defRPr kern="100" spc="-100" baseline="0"/>
            </a:pPr>
            <a:endParaRPr lang="ru-RU"/>
          </a:p>
        </c:txPr>
      </c:legendEntry>
      <c:layout>
        <c:manualLayout>
          <c:xMode val="edge"/>
          <c:yMode val="edge"/>
          <c:x val="3.2070707070707069E-2"/>
          <c:y val="0.24002596188026129"/>
          <c:w val="0.93047550505050503"/>
          <c:h val="0.1691714799200984"/>
        </c:manualLayout>
      </c:layout>
      <c:overlay val="0"/>
      <c:txPr>
        <a:bodyPr/>
        <a:lstStyle/>
        <a:p>
          <a:pPr defTabSz="180000">
            <a:defRPr kern="100" spc="-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pc="-100" baseline="0"/>
            </a:pPr>
            <a:r>
              <a:rPr lang="ru-RU" spc="-100" baseline="0" dirty="0"/>
              <a:t>Структура </a:t>
            </a:r>
            <a:r>
              <a:rPr lang="ru-RU" spc="-100" baseline="0" dirty="0" smtClean="0"/>
              <a:t>сумм штрафных </a:t>
            </a:r>
            <a:r>
              <a:rPr lang="ru-RU" spc="-100" baseline="0" dirty="0"/>
              <a:t>санкций в разрезе статей НК РФ (по состоянию на </a:t>
            </a:r>
            <a:r>
              <a:rPr lang="ru-RU" spc="-100" baseline="0" dirty="0" smtClean="0"/>
              <a:t>01.07.2022)</a:t>
            </a:r>
            <a:endParaRPr lang="ru-RU" spc="-100" baseline="0" dirty="0"/>
          </a:p>
        </c:rich>
      </c:tx>
      <c:layout>
        <c:manualLayout>
          <c:xMode val="edge"/>
          <c:yMode val="edge"/>
          <c:x val="0.12249941376620517"/>
          <c:y val="1.21644868502216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9252739213613758E-2"/>
          <c:y val="0.36951169064178074"/>
          <c:w val="0.73183595021185177"/>
          <c:h val="0.62153647302720416"/>
        </c:manualLayout>
      </c:layout>
      <c:pieChart>
        <c:varyColors val="1"/>
        <c:ser>
          <c:idx val="0"/>
          <c:order val="0"/>
          <c:tx>
            <c:strRef>
              <c:f>Лист1!$C$21</c:f>
              <c:strCache>
                <c:ptCount val="1"/>
                <c:pt idx="0">
                  <c:v>Структура доначисления штрафных санкций в разрезе статей НК РФ (по состоянию на 01.04.2020)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764550683587439"/>
                  <c:y val="-0.142695250835272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91,5 %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Лист1!$B$22:$B$24</c:f>
              <c:strCache>
                <c:ptCount val="3"/>
                <c:pt idx="0">
                  <c:v>ст. 119 НК РФ</c:v>
                </c:pt>
                <c:pt idx="1">
                  <c:v>ст. 122 НК РФ + ст. 123 НК РФ</c:v>
                </c:pt>
                <c:pt idx="2">
                  <c:v>ст. 126 НК РФ + ст. 129.1 НК РФ</c:v>
                </c:pt>
              </c:strCache>
            </c:strRef>
          </c:cat>
          <c:val>
            <c:numRef>
              <c:f>Лист1!$C$22:$C$24</c:f>
              <c:numCache>
                <c:formatCode>General</c:formatCode>
                <c:ptCount val="3"/>
                <c:pt idx="0">
                  <c:v>9000</c:v>
                </c:pt>
                <c:pt idx="1">
                  <c:v>40785</c:v>
                </c:pt>
                <c:pt idx="2">
                  <c:v>3683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"/>
          <c:y val="0.24032157028519177"/>
          <c:w val="0.97918783182398306"/>
          <c:h val="0.170555226236741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018" cy="496252"/>
          </a:xfrm>
          <a:prstGeom prst="rect">
            <a:avLst/>
          </a:prstGeom>
        </p:spPr>
        <p:txBody>
          <a:bodyPr vert="horz" lIns="92871" tIns="46435" rIns="92871" bIns="464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353" y="4"/>
            <a:ext cx="2972018" cy="496252"/>
          </a:xfrm>
          <a:prstGeom prst="rect">
            <a:avLst/>
          </a:prstGeom>
        </p:spPr>
        <p:txBody>
          <a:bodyPr vert="horz" lIns="92871" tIns="46435" rIns="92871" bIns="464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3807EB-7E0E-4316-9972-3A51DDF53979}" type="datetimeFigureOut">
              <a:rPr lang="ru-RU"/>
              <a:pPr>
                <a:defRPr/>
              </a:pPr>
              <a:t>14.09.2022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1" tIns="46435" rIns="92871" bIns="4643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75" y="4715194"/>
            <a:ext cx="5487054" cy="4466268"/>
          </a:xfrm>
          <a:prstGeom prst="rect">
            <a:avLst/>
          </a:prstGeom>
        </p:spPr>
        <p:txBody>
          <a:bodyPr vert="horz" lIns="92871" tIns="46435" rIns="92871" bIns="4643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792"/>
            <a:ext cx="2972018" cy="496251"/>
          </a:xfrm>
          <a:prstGeom prst="rect">
            <a:avLst/>
          </a:prstGeom>
        </p:spPr>
        <p:txBody>
          <a:bodyPr vert="horz" lIns="92871" tIns="46435" rIns="92871" bIns="464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353" y="9428792"/>
            <a:ext cx="2972018" cy="496251"/>
          </a:xfrm>
          <a:prstGeom prst="rect">
            <a:avLst/>
          </a:prstGeom>
        </p:spPr>
        <p:txBody>
          <a:bodyPr vert="horz" lIns="92871" tIns="46435" rIns="92871" bIns="464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87DA77-9F0F-444D-8CD9-6925CB857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96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99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98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79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39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9955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5950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1940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7929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4E504F-35C6-40B2-94EE-9727C20DA86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3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6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16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97" indent="0">
              <a:buNone/>
              <a:defRPr sz="2800"/>
            </a:lvl2pPr>
            <a:lvl3pPr marL="913593" indent="0">
              <a:buNone/>
              <a:defRPr sz="2400"/>
            </a:lvl3pPr>
            <a:lvl4pPr marL="1370390" indent="0">
              <a:buNone/>
              <a:defRPr sz="2000"/>
            </a:lvl4pPr>
            <a:lvl5pPr marL="1827188" indent="0">
              <a:buNone/>
              <a:defRPr sz="2000"/>
            </a:lvl5pPr>
            <a:lvl6pPr marL="2283983" indent="0">
              <a:buNone/>
              <a:defRPr sz="2000"/>
            </a:lvl6pPr>
            <a:lvl7pPr marL="2740780" indent="0">
              <a:buNone/>
              <a:defRPr sz="2000"/>
            </a:lvl7pPr>
            <a:lvl8pPr marL="3197578" indent="0">
              <a:buNone/>
              <a:defRPr sz="2000"/>
            </a:lvl8pPr>
            <a:lvl9pPr marL="36543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97" indent="0">
              <a:buNone/>
              <a:defRPr sz="1200"/>
            </a:lvl2pPr>
            <a:lvl3pPr marL="913593" indent="0">
              <a:buNone/>
              <a:defRPr sz="1000"/>
            </a:lvl3pPr>
            <a:lvl4pPr marL="1370390" indent="0">
              <a:buNone/>
              <a:defRPr sz="900"/>
            </a:lvl4pPr>
            <a:lvl5pPr marL="1827188" indent="0">
              <a:buNone/>
              <a:defRPr sz="900"/>
            </a:lvl5pPr>
            <a:lvl6pPr marL="2283983" indent="0">
              <a:buNone/>
              <a:defRPr sz="900"/>
            </a:lvl6pPr>
            <a:lvl7pPr marL="2740780" indent="0">
              <a:buNone/>
              <a:defRPr sz="900"/>
            </a:lvl7pPr>
            <a:lvl8pPr marL="3197578" indent="0">
              <a:buNone/>
              <a:defRPr sz="900"/>
            </a:lvl8pPr>
            <a:lvl9pPr marL="36543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1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41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6826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/>
          </p:cNvPr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5" tIns="40048" rIns="80095" bIns="4004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2787" eaLnBrk="1" hangingPunct="1">
              <a:defRPr/>
            </a:pPr>
            <a:endParaRPr lang="ru-RU" altLang="ru-RU">
              <a:solidFill>
                <a:prstClr val="black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1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90B42-CD04-48AE-B4E5-147E4D2CAB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00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2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6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9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0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8" y="1606874"/>
            <a:ext cx="7320689" cy="4829253"/>
          </a:xfrm>
        </p:spPr>
        <p:txBody>
          <a:bodyPr/>
          <a:lstStyle>
            <a:lvl1pPr marL="318473" indent="0">
              <a:buFontTx/>
              <a:buNone/>
              <a:defRPr b="1">
                <a:latin typeface="+mj-lt"/>
              </a:defRPr>
            </a:lvl1pPr>
            <a:lvl2pPr marL="315690" indent="2783">
              <a:defRPr>
                <a:latin typeface="+mj-lt"/>
              </a:defRPr>
            </a:lvl2pPr>
            <a:lvl3pPr marL="550720" indent="-228076">
              <a:tabLst/>
              <a:defRPr>
                <a:latin typeface="+mj-lt"/>
              </a:defRPr>
            </a:lvl3pPr>
            <a:lvl4pPr marL="0" indent="315690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9"/>
            <a:ext cx="923618" cy="376853"/>
          </a:xfrm>
          <a:prstGeom prst="rect">
            <a:avLst/>
          </a:prstGeom>
          <a:noFill/>
        </p:spPr>
        <p:txBody>
          <a:bodyPr wrap="square" lIns="80105" tIns="40053" rIns="80105" bIns="40053" rtlCol="0">
            <a:noAutofit/>
          </a:bodyPr>
          <a:lstStyle/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2"/>
            <a:ext cx="7337192" cy="1105803"/>
          </a:xfrm>
        </p:spPr>
        <p:txBody>
          <a:bodyPr/>
          <a:lstStyle>
            <a:lvl1pPr marL="0" marR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199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8" y="1606874"/>
            <a:ext cx="7320689" cy="4829253"/>
          </a:xfrm>
        </p:spPr>
        <p:txBody>
          <a:bodyPr/>
          <a:lstStyle>
            <a:lvl1pPr marL="318473" indent="0">
              <a:buFontTx/>
              <a:buNone/>
              <a:defRPr b="1">
                <a:latin typeface="+mj-lt"/>
              </a:defRPr>
            </a:lvl1pPr>
            <a:lvl2pPr marL="318473" indent="0">
              <a:defRPr>
                <a:latin typeface="+mj-lt"/>
              </a:defRPr>
            </a:lvl2pPr>
            <a:lvl3pPr marL="550720" indent="-228076">
              <a:defRPr>
                <a:latin typeface="+mj-lt"/>
              </a:defRPr>
            </a:lvl3pPr>
            <a:lvl4pPr marL="0" indent="315690">
              <a:defRPr>
                <a:latin typeface="+mj-lt"/>
              </a:defRPr>
            </a:lvl4pPr>
            <a:lvl5pPr marL="125719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2"/>
            <a:ext cx="7337901" cy="1105803"/>
          </a:xfrm>
        </p:spPr>
        <p:txBody>
          <a:bodyPr/>
          <a:lstStyle>
            <a:lvl1pPr marL="0" marR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93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8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8" y="3429720"/>
            <a:ext cx="7320689" cy="300640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6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5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3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2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1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0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40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0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2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0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606875"/>
            <a:ext cx="7320689" cy="4829253"/>
          </a:xfrm>
        </p:spPr>
        <p:txBody>
          <a:bodyPr/>
          <a:lstStyle>
            <a:lvl1pPr marL="318417" indent="0">
              <a:buFontTx/>
              <a:buNone/>
              <a:defRPr b="1">
                <a:latin typeface="+mj-lt"/>
              </a:defRPr>
            </a:lvl1pPr>
            <a:lvl2pPr marL="315635" indent="2783">
              <a:defRPr>
                <a:latin typeface="+mj-lt"/>
              </a:defRPr>
            </a:lvl2pPr>
            <a:lvl3pPr marL="550623" indent="-228035">
              <a:tabLst/>
              <a:defRPr>
                <a:latin typeface="+mj-lt"/>
              </a:defRPr>
            </a:lvl3pPr>
            <a:lvl4pPr marL="0" indent="315635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80"/>
            <a:ext cx="923618" cy="376853"/>
          </a:xfrm>
          <a:prstGeom prst="rect">
            <a:avLst/>
          </a:prstGeom>
          <a:noFill/>
        </p:spPr>
        <p:txBody>
          <a:bodyPr wrap="square" lIns="80091" tIns="40046" rIns="80091" bIns="40046" rtlCol="0">
            <a:noAutofit/>
          </a:bodyPr>
          <a:lstStyle/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3"/>
            <a:ext cx="7337192" cy="1105803"/>
          </a:xfrm>
        </p:spPr>
        <p:txBody>
          <a:bodyPr/>
          <a:lstStyle>
            <a:lvl1pPr marL="0" marR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80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7" indent="0">
              <a:buNone/>
              <a:defRPr sz="2000" b="1"/>
            </a:lvl2pPr>
            <a:lvl3pPr marL="913755" indent="0">
              <a:buNone/>
              <a:defRPr sz="1800" b="1"/>
            </a:lvl3pPr>
            <a:lvl4pPr marL="1370632" indent="0">
              <a:buNone/>
              <a:defRPr sz="1600" b="1"/>
            </a:lvl4pPr>
            <a:lvl5pPr marL="1827510" indent="0">
              <a:buNone/>
              <a:defRPr sz="1600" b="1"/>
            </a:lvl5pPr>
            <a:lvl6pPr marL="2284386" indent="0">
              <a:buNone/>
              <a:defRPr sz="1600" b="1"/>
            </a:lvl6pPr>
            <a:lvl7pPr marL="2741264" indent="0">
              <a:buNone/>
              <a:defRPr sz="1600" b="1"/>
            </a:lvl7pPr>
            <a:lvl8pPr marL="3198142" indent="0">
              <a:buNone/>
              <a:defRPr sz="1600" b="1"/>
            </a:lvl8pPr>
            <a:lvl9pPr marL="36550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7" indent="0">
              <a:buNone/>
              <a:defRPr sz="2000" b="1"/>
            </a:lvl2pPr>
            <a:lvl3pPr marL="913755" indent="0">
              <a:buNone/>
              <a:defRPr sz="1800" b="1"/>
            </a:lvl3pPr>
            <a:lvl4pPr marL="1370632" indent="0">
              <a:buNone/>
              <a:defRPr sz="1600" b="1"/>
            </a:lvl4pPr>
            <a:lvl5pPr marL="1827510" indent="0">
              <a:buNone/>
              <a:defRPr sz="1600" b="1"/>
            </a:lvl5pPr>
            <a:lvl6pPr marL="2284386" indent="0">
              <a:buNone/>
              <a:defRPr sz="1600" b="1"/>
            </a:lvl6pPr>
            <a:lvl7pPr marL="2741264" indent="0">
              <a:buNone/>
              <a:defRPr sz="1600" b="1"/>
            </a:lvl7pPr>
            <a:lvl8pPr marL="3198142" indent="0">
              <a:buNone/>
              <a:defRPr sz="1600" b="1"/>
            </a:lvl8pPr>
            <a:lvl9pPr marL="36550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926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0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91376" tIns="45688" rIns="91376" bIns="45688" rtlCol="0" anchor="ctr">
            <a:normAutofit/>
          </a:bodyPr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48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77" indent="0">
              <a:buNone/>
              <a:defRPr sz="1200"/>
            </a:lvl2pPr>
            <a:lvl3pPr marL="913755" indent="0">
              <a:buNone/>
              <a:defRPr sz="1000"/>
            </a:lvl3pPr>
            <a:lvl4pPr marL="1370632" indent="0">
              <a:buNone/>
              <a:defRPr sz="900"/>
            </a:lvl4pPr>
            <a:lvl5pPr marL="1827510" indent="0">
              <a:buNone/>
              <a:defRPr sz="900"/>
            </a:lvl5pPr>
            <a:lvl6pPr marL="2284386" indent="0">
              <a:buNone/>
              <a:defRPr sz="900"/>
            </a:lvl6pPr>
            <a:lvl7pPr marL="2741264" indent="0">
              <a:buNone/>
              <a:defRPr sz="900"/>
            </a:lvl7pPr>
            <a:lvl8pPr marL="3198142" indent="0">
              <a:buNone/>
              <a:defRPr sz="900"/>
            </a:lvl8pPr>
            <a:lvl9pPr marL="36550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17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77" indent="0">
              <a:buNone/>
              <a:defRPr sz="2800"/>
            </a:lvl2pPr>
            <a:lvl3pPr marL="913755" indent="0">
              <a:buNone/>
              <a:defRPr sz="2400"/>
            </a:lvl3pPr>
            <a:lvl4pPr marL="1370632" indent="0">
              <a:buNone/>
              <a:defRPr sz="2000"/>
            </a:lvl4pPr>
            <a:lvl5pPr marL="1827510" indent="0">
              <a:buNone/>
              <a:defRPr sz="2000"/>
            </a:lvl5pPr>
            <a:lvl6pPr marL="2284386" indent="0">
              <a:buNone/>
              <a:defRPr sz="2000"/>
            </a:lvl6pPr>
            <a:lvl7pPr marL="2741264" indent="0">
              <a:buNone/>
              <a:defRPr sz="2000"/>
            </a:lvl7pPr>
            <a:lvl8pPr marL="3198142" indent="0">
              <a:buNone/>
              <a:defRPr sz="2000"/>
            </a:lvl8pPr>
            <a:lvl9pPr marL="3655018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77" indent="0">
              <a:buNone/>
              <a:defRPr sz="1200"/>
            </a:lvl2pPr>
            <a:lvl3pPr marL="913755" indent="0">
              <a:buNone/>
              <a:defRPr sz="1000"/>
            </a:lvl3pPr>
            <a:lvl4pPr marL="1370632" indent="0">
              <a:buNone/>
              <a:defRPr sz="900"/>
            </a:lvl4pPr>
            <a:lvl5pPr marL="1827510" indent="0">
              <a:buNone/>
              <a:defRPr sz="900"/>
            </a:lvl5pPr>
            <a:lvl6pPr marL="2284386" indent="0">
              <a:buNone/>
              <a:defRPr sz="900"/>
            </a:lvl6pPr>
            <a:lvl7pPr marL="2741264" indent="0">
              <a:buNone/>
              <a:defRPr sz="900"/>
            </a:lvl7pPr>
            <a:lvl8pPr marL="3198142" indent="0">
              <a:buNone/>
              <a:defRPr sz="900"/>
            </a:lvl8pPr>
            <a:lvl9pPr marL="36550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390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337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972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/>
          </p:cNvPr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5" tIns="40048" rIns="80095" bIns="4004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2787" eaLnBrk="1" hangingPunct="1">
              <a:defRPr/>
            </a:pPr>
            <a:endParaRPr lang="ru-RU" altLang="ru-RU">
              <a:solidFill>
                <a:prstClr val="black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1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90B42-CD04-48AE-B4E5-147E4D2CAB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067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606875"/>
            <a:ext cx="7320689" cy="4829253"/>
          </a:xfrm>
        </p:spPr>
        <p:txBody>
          <a:bodyPr/>
          <a:lstStyle>
            <a:lvl1pPr marL="318417" indent="0">
              <a:buFontTx/>
              <a:buNone/>
              <a:defRPr b="1">
                <a:latin typeface="+mj-lt"/>
              </a:defRPr>
            </a:lvl1pPr>
            <a:lvl2pPr marL="318417" indent="0">
              <a:defRPr>
                <a:latin typeface="+mj-lt"/>
              </a:defRPr>
            </a:lvl2pPr>
            <a:lvl3pPr marL="550623" indent="-228035">
              <a:defRPr>
                <a:latin typeface="+mj-lt"/>
              </a:defRPr>
            </a:lvl3pPr>
            <a:lvl4pPr marL="0" indent="315635">
              <a:defRPr>
                <a:latin typeface="+mj-lt"/>
              </a:defRPr>
            </a:lvl4pPr>
            <a:lvl5pPr marL="125697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3"/>
            <a:ext cx="7337901" cy="1105803"/>
          </a:xfrm>
        </p:spPr>
        <p:txBody>
          <a:bodyPr/>
          <a:lstStyle>
            <a:lvl1pPr marL="0" marR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6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9" y="3429720"/>
            <a:ext cx="7320689" cy="300640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9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7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5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3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8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0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8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97" indent="0">
              <a:buNone/>
              <a:defRPr sz="2000" b="1"/>
            </a:lvl2pPr>
            <a:lvl3pPr marL="913593" indent="0">
              <a:buNone/>
              <a:defRPr sz="1800" b="1"/>
            </a:lvl3pPr>
            <a:lvl4pPr marL="1370390" indent="0">
              <a:buNone/>
              <a:defRPr sz="1600" b="1"/>
            </a:lvl4pPr>
            <a:lvl5pPr marL="1827188" indent="0">
              <a:buNone/>
              <a:defRPr sz="1600" b="1"/>
            </a:lvl5pPr>
            <a:lvl6pPr marL="2283983" indent="0">
              <a:buNone/>
              <a:defRPr sz="1600" b="1"/>
            </a:lvl6pPr>
            <a:lvl7pPr marL="2740780" indent="0">
              <a:buNone/>
              <a:defRPr sz="1600" b="1"/>
            </a:lvl7pPr>
            <a:lvl8pPr marL="3197578" indent="0">
              <a:buNone/>
              <a:defRPr sz="1600" b="1"/>
            </a:lvl8pPr>
            <a:lvl9pPr marL="36543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8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97" indent="0">
              <a:buNone/>
              <a:defRPr sz="2000" b="1"/>
            </a:lvl2pPr>
            <a:lvl3pPr marL="913593" indent="0">
              <a:buNone/>
              <a:defRPr sz="1800" b="1"/>
            </a:lvl3pPr>
            <a:lvl4pPr marL="1370390" indent="0">
              <a:buNone/>
              <a:defRPr sz="1600" b="1"/>
            </a:lvl4pPr>
            <a:lvl5pPr marL="1827188" indent="0">
              <a:buNone/>
              <a:defRPr sz="1600" b="1"/>
            </a:lvl5pPr>
            <a:lvl6pPr marL="2283983" indent="0">
              <a:buNone/>
              <a:defRPr sz="1600" b="1"/>
            </a:lvl6pPr>
            <a:lvl7pPr marL="2740780" indent="0">
              <a:buNone/>
              <a:defRPr sz="1600" b="1"/>
            </a:lvl7pPr>
            <a:lvl8pPr marL="3197578" indent="0">
              <a:buNone/>
              <a:defRPr sz="1600" b="1"/>
            </a:lvl8pPr>
            <a:lvl9pPr marL="36543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4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7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2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97" indent="0">
              <a:buNone/>
              <a:defRPr sz="1200"/>
            </a:lvl2pPr>
            <a:lvl3pPr marL="913593" indent="0">
              <a:buNone/>
              <a:defRPr sz="1000"/>
            </a:lvl3pPr>
            <a:lvl4pPr marL="1370390" indent="0">
              <a:buNone/>
              <a:defRPr sz="900"/>
            </a:lvl4pPr>
            <a:lvl5pPr marL="1827188" indent="0">
              <a:buNone/>
              <a:defRPr sz="900"/>
            </a:lvl5pPr>
            <a:lvl6pPr marL="2283983" indent="0">
              <a:buNone/>
              <a:defRPr sz="900"/>
            </a:lvl6pPr>
            <a:lvl7pPr marL="2740780" indent="0">
              <a:buNone/>
              <a:defRPr sz="900"/>
            </a:lvl7pPr>
            <a:lvl8pPr marL="3197578" indent="0">
              <a:buNone/>
              <a:defRPr sz="900"/>
            </a:lvl8pPr>
            <a:lvl9pPr marL="36543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1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490025"/>
            <a:ext cx="7343873" cy="1110281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600200"/>
            <a:ext cx="7343873" cy="4835924"/>
          </a:xfrm>
          <a:prstGeom prst="rect">
            <a:avLst/>
          </a:prstGeom>
        </p:spPr>
        <p:txBody>
          <a:bodyPr vert="horz" lIns="91360" tIns="45680" rIns="91360" bIns="4568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5"/>
            <a:ext cx="2133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5"/>
            <a:ext cx="2895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schemeClr val="bg1"/>
                </a:solidFill>
              </a:defRPr>
            </a:lvl1pPr>
          </a:lstStyle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</a:rPr>
              <a:pPr defTabSz="913593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79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45" r:id="rId14"/>
  </p:sldLayoutIdLst>
  <p:hf hdr="0" ftr="0" dt="0"/>
  <p:txStyles>
    <p:titleStyle>
      <a:lvl1pPr algn="l" defTabSz="913593" rtl="0" eaLnBrk="1" latinLnBrk="0" hangingPunct="1">
        <a:lnSpc>
          <a:spcPts val="4554"/>
        </a:lnSpc>
        <a:spcBef>
          <a:spcPct val="0"/>
        </a:spcBef>
        <a:buNone/>
        <a:defRPr sz="37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8417" indent="0" algn="l" defTabSz="913593" rtl="0" eaLnBrk="1" latinLnBrk="0" hangingPunct="1">
        <a:spcBef>
          <a:spcPct val="20000"/>
        </a:spcBef>
        <a:buFont typeface="+mj-lt"/>
        <a:buNone/>
        <a:defRPr sz="32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8417" indent="0" algn="l" defTabSz="913593" rtl="0" eaLnBrk="1" latinLnBrk="0" hangingPunct="1">
        <a:spcBef>
          <a:spcPct val="20000"/>
        </a:spcBef>
        <a:buFont typeface="Arial" pitchFamily="34" charset="0"/>
        <a:buNone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24319" indent="-228035" algn="l" defTabSz="913593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15635" algn="just" defTabSz="913593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tabLst/>
        <a:defRPr sz="14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56977" indent="0" algn="l" defTabSz="913593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defRPr sz="12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12383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8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6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3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7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3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8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3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0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8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6" y="490024"/>
            <a:ext cx="7343873" cy="1110281"/>
          </a:xfrm>
          <a:prstGeom prst="rect">
            <a:avLst/>
          </a:prstGeom>
        </p:spPr>
        <p:txBody>
          <a:bodyPr vert="horz" lIns="91376" tIns="45688" rIns="91376" bIns="4568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6" y="1600200"/>
            <a:ext cx="7343873" cy="4835924"/>
          </a:xfrm>
          <a:prstGeom prst="rect">
            <a:avLst/>
          </a:prstGeom>
        </p:spPr>
        <p:txBody>
          <a:bodyPr vert="horz" lIns="91376" tIns="45688" rIns="91376" bIns="4568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4"/>
            <a:ext cx="2895600" cy="365125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vert="horz" lIns="91376" tIns="45688" rIns="91376" bIns="45688" rtlCol="0" anchor="ctr"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schemeClr val="bg1"/>
                </a:solidFill>
              </a:defRPr>
            </a:lvl1pPr>
          </a:lstStyle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</a:rPr>
              <a:pPr defTabSz="913755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79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6" r:id="rId13"/>
  </p:sldLayoutIdLst>
  <p:hf hdr="0" ftr="0" dt="0"/>
  <p:txStyles>
    <p:titleStyle>
      <a:lvl1pPr algn="l" defTabSz="913755" rtl="0" eaLnBrk="1" latinLnBrk="0" hangingPunct="1">
        <a:lnSpc>
          <a:spcPts val="4555"/>
        </a:lnSpc>
        <a:spcBef>
          <a:spcPct val="0"/>
        </a:spcBef>
        <a:buNone/>
        <a:defRPr sz="37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8473" indent="0" algn="l" defTabSz="913755" rtl="0" eaLnBrk="1" latinLnBrk="0" hangingPunct="1">
        <a:spcBef>
          <a:spcPct val="20000"/>
        </a:spcBef>
        <a:buFont typeface="+mj-lt"/>
        <a:buNone/>
        <a:defRPr sz="32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8473" indent="0" algn="l" defTabSz="913755" rtl="0" eaLnBrk="1" latinLnBrk="0" hangingPunct="1">
        <a:spcBef>
          <a:spcPct val="20000"/>
        </a:spcBef>
        <a:buFont typeface="Arial" pitchFamily="34" charset="0"/>
        <a:buNone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24429" indent="-228076" algn="l" defTabSz="913755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15690" algn="just" defTabSz="913755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tabLst/>
        <a:defRPr sz="14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199" indent="0" algn="l" defTabSz="913755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defRPr sz="12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12826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02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80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58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7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5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2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0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86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64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42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18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685529" y="2367112"/>
            <a:ext cx="7772943" cy="2123777"/>
          </a:xfrm>
        </p:spPr>
        <p:txBody>
          <a:bodyPr/>
          <a:lstStyle/>
          <a:p>
            <a:pPr algn="ctr"/>
            <a:r>
              <a:rPr lang="ru-RU" alt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налоговых правонарушениях и последствиях их совершения</a:t>
            </a:r>
          </a:p>
        </p:txBody>
      </p:sp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467544" y="4581128"/>
            <a:ext cx="8208911" cy="169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ru-RU" altLang="ru-RU" sz="2100" b="1" dirty="0">
                <a:solidFill>
                  <a:schemeClr val="bg1"/>
                </a:solidFill>
                <a:latin typeface="Arial Narrow" pitchFamily="34" charset="0"/>
              </a:rPr>
              <a:t/>
            </a:r>
            <a:br>
              <a:rPr lang="ru-RU" altLang="ru-RU" sz="21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altLang="ru-R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Серёгин Юрий Анатольевич</a:t>
            </a:r>
            <a:endParaRPr lang="ru-RU" altLang="ru-RU" sz="2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государственный </a:t>
            </a:r>
            <a:r>
              <a:rPr lang="ru-RU" altLang="ru-R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инспектор отдела камерального контроля УФНС России по Ханты-Мансийскому автономному округу – Югре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81045" y="6028647"/>
            <a:ext cx="781910" cy="829353"/>
          </a:xfrm>
          <a:prstGeom prst="rect">
            <a:avLst/>
          </a:prstGeom>
        </p:spPr>
        <p:txBody>
          <a:bodyPr wrap="none" lIns="91424" tIns="45712" rIns="91424" bIns="45712" anchor="ctr">
            <a:normAutofit/>
          </a:bodyPr>
          <a:lstStyle/>
          <a:p>
            <a:pPr defTabSz="914239" fontAlgn="auto">
              <a:spcAft>
                <a:spcPts val="0"/>
              </a:spcAft>
              <a:defRPr/>
            </a:pPr>
            <a:r>
              <a:rPr lang="ru-RU" sz="2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2022</a:t>
            </a:r>
            <a:endParaRPr lang="ru-RU" sz="2100" b="1" dirty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8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536686" y="620688"/>
            <a:ext cx="7992327" cy="792088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Неуплата или не полная уплата сумм налога, невыполнение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агентом обязанности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удержанию или перечислению налогов.</a:t>
            </a:r>
          </a:p>
          <a:p>
            <a:pPr algn="ctr" defTabSz="801330"/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9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39952" y="3573016"/>
            <a:ext cx="1008111" cy="955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87351" y="4528842"/>
            <a:ext cx="7114239" cy="1468839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Влечет взыскание штрафа в размере 20% от неуплаченной суммы </a:t>
            </a: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налога.  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71950" y="1772816"/>
            <a:ext cx="4017895" cy="1872208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Невыполнение налоговым агентом обязанности по удержанию или перечислению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налогов (ст. 123 НК РФ).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9300" y="1772816"/>
            <a:ext cx="4017895" cy="1872208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Неуплата или неполная уплата сумм налога в результате занижения налоговой базы, иного неправильного исчисления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налога (ст. 122 НК РФ).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3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63694"/>
            <a:ext cx="7772400" cy="85739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107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683566" y="281812"/>
            <a:ext cx="7992327" cy="784508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5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налогоплательщика по представлению налоговой (бухгалтерской отчетности)</a:t>
            </a:r>
            <a:r>
              <a:rPr lang="ru-RU" sz="25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1</a:t>
            </a:r>
          </a:p>
        </p:txBody>
      </p:sp>
      <p:pic>
        <p:nvPicPr>
          <p:cNvPr id="12" name="Picture 2" descr="Z:\Мои документы\security-guar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110191"/>
            <a:ext cx="1872208" cy="18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30865" y="1268760"/>
            <a:ext cx="813690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626" eaLnBrk="0" hangingPunct="0"/>
            <a:r>
              <a:rPr lang="ru-RU" sz="2200" b="1" dirty="0">
                <a:latin typeface="Times New Roman" panose="02020603050405020304" pitchFamily="18" charset="0"/>
                <a:cs typeface="Times New Roman" pitchFamily="18" charset="0"/>
              </a:rPr>
              <a:t>В соответствии со ст. 23 НК РФ налогоплательщики обязаны: </a:t>
            </a:r>
          </a:p>
          <a:p>
            <a:pPr marL="285750" indent="-285750" algn="just" defTabSz="912626" eaLnBrk="0" hangingPunct="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уплачивать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 установленные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налоги;</a:t>
            </a:r>
          </a:p>
          <a:p>
            <a:pPr marL="285750" indent="-285750" algn="just" defTabSz="912626" eaLnBrk="0" hangingPunct="0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представлять в установленном порядке в налоговый орган по месту учета налоговые декларации (расчеты), если такая обязанность предусмотрена законодательством о налогах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сборах;</a:t>
            </a:r>
          </a:p>
          <a:p>
            <a:pPr marL="285750" indent="-285750" algn="just" defTabSz="912626" eaLnBrk="0" hangingPunct="0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в налоговый орган по месту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нахождения годовую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бухгалтерскую (финансовую)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и др.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912626" eaLnBrk="0" hangingPunct="0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912626" eaLnBrk="0" hangingPunct="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2110" y="4077072"/>
            <a:ext cx="58321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80 НК РФ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представляется каждым налогоплательщиком по каждому налогу, подлежащему уплате этим налогоплательщиком, если иное не предусмотрено законодательством о налогах и сборах.</a:t>
            </a:r>
          </a:p>
        </p:txBody>
      </p:sp>
    </p:spTree>
    <p:extLst>
      <p:ext uri="{BB962C8B-B14F-4D97-AF65-F5344CB8AC3E}">
        <p14:creationId xmlns:p14="http://schemas.microsoft.com/office/powerpoint/2010/main" val="5400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55782" y="4437112"/>
            <a:ext cx="7573490" cy="936104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неполную уплату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неуплату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сумм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налога 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122 Налогового кодекса 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653412" y="397318"/>
            <a:ext cx="7992327" cy="720080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налоговых правонарушений и ответственность за их совершение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16 Налогового кодекса </a:t>
            </a:r>
            <a:r>
              <a:rPr lang="ru-RU" sz="28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7686" y="1128893"/>
            <a:ext cx="7772409" cy="957131"/>
          </a:xfrm>
          <a:prstGeom prst="roundRect">
            <a:avLst/>
          </a:prstGeom>
          <a:solidFill>
            <a:schemeClr val="accent1"/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за непредставление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установленный срок налоговой декларации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119 Налогового кодекса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0564" y="2214304"/>
            <a:ext cx="7750393" cy="957131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за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непредставление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документов или сведений для налогового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контроля 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126 Налогового кодекса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0821" y="3305768"/>
            <a:ext cx="7745414" cy="936104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за неправомерное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несообщение сведений налоговому органу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129.1 Налогового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кодекса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0712" y="5548966"/>
            <a:ext cx="7607367" cy="936104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невыполнение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налоговым агентом обязанности по удержанию или перечислению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 предусмотрена статьей 123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Налогового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кодекса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0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462109" y="3717032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endParaRPr lang="ru-RU" sz="2400" b="1" dirty="0" smtClean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1330"/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CustomShape 11"/>
          <p:cNvSpPr/>
          <p:nvPr/>
        </p:nvSpPr>
        <p:spPr>
          <a:xfrm>
            <a:off x="462111" y="2049722"/>
            <a:ext cx="612000" cy="1163254"/>
          </a:xfrm>
          <a:prstGeom prst="rect">
            <a:avLst/>
          </a:prstGeom>
          <a:pattFill prst="pct60">
            <a:fgClr>
              <a:schemeClr val="accent2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ustomShape 11"/>
          <p:cNvSpPr/>
          <p:nvPr/>
        </p:nvSpPr>
        <p:spPr>
          <a:xfrm>
            <a:off x="3422713" y="1498888"/>
            <a:ext cx="612000" cy="1651886"/>
          </a:xfrm>
          <a:prstGeom prst="rect">
            <a:avLst/>
          </a:prstGeom>
          <a:pattFill prst="pct60">
            <a:fgClr>
              <a:schemeClr val="accent2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2022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ustomShape 9"/>
          <p:cNvSpPr/>
          <p:nvPr/>
        </p:nvSpPr>
        <p:spPr>
          <a:xfrm rot="16200000" flipV="1">
            <a:off x="1408635" y="1102625"/>
            <a:ext cx="1640622" cy="2448000"/>
          </a:xfrm>
          <a:custGeom>
            <a:avLst/>
            <a:gdLst>
              <a:gd name="connsiteX0" fmla="*/ 0 w 1477632"/>
              <a:gd name="connsiteY0" fmla="*/ 2069778 h 2069788"/>
              <a:gd name="connsiteX1" fmla="*/ 0 w 1477632"/>
              <a:gd name="connsiteY1" fmla="*/ 20204 h 2069788"/>
              <a:gd name="connsiteX2" fmla="*/ 1477632 w 1477632"/>
              <a:gd name="connsiteY2" fmla="*/ 0 h 2069788"/>
              <a:gd name="connsiteX3" fmla="*/ 1436344 w 1477632"/>
              <a:gd name="connsiteY3" fmla="*/ 2069788 h 2069788"/>
              <a:gd name="connsiteX4" fmla="*/ 0 w 1477632"/>
              <a:gd name="connsiteY4" fmla="*/ 2069778 h 2069788"/>
              <a:gd name="connsiteX0" fmla="*/ 0 w 1477632"/>
              <a:gd name="connsiteY0" fmla="*/ 2069778 h 2078123"/>
              <a:gd name="connsiteX1" fmla="*/ 0 w 1477632"/>
              <a:gd name="connsiteY1" fmla="*/ 20204 h 2078123"/>
              <a:gd name="connsiteX2" fmla="*/ 1477632 w 1477632"/>
              <a:gd name="connsiteY2" fmla="*/ 0 h 2078123"/>
              <a:gd name="connsiteX3" fmla="*/ 1057583 w 1477632"/>
              <a:gd name="connsiteY3" fmla="*/ 2078123 h 2078123"/>
              <a:gd name="connsiteX4" fmla="*/ 0 w 1477632"/>
              <a:gd name="connsiteY4" fmla="*/ 2069778 h 2078123"/>
              <a:gd name="connsiteX0" fmla="*/ 0 w 1477632"/>
              <a:gd name="connsiteY0" fmla="*/ 2069778 h 2094795"/>
              <a:gd name="connsiteX1" fmla="*/ 0 w 1477632"/>
              <a:gd name="connsiteY1" fmla="*/ 20204 h 2094795"/>
              <a:gd name="connsiteX2" fmla="*/ 1477632 w 1477632"/>
              <a:gd name="connsiteY2" fmla="*/ 0 h 2094795"/>
              <a:gd name="connsiteX3" fmla="*/ 1229745 w 1477632"/>
              <a:gd name="connsiteY3" fmla="*/ 2094795 h 2094795"/>
              <a:gd name="connsiteX4" fmla="*/ 0 w 1477632"/>
              <a:gd name="connsiteY4" fmla="*/ 2069778 h 2094795"/>
              <a:gd name="connsiteX0" fmla="*/ 0 w 1908397"/>
              <a:gd name="connsiteY0" fmla="*/ 2049574 h 2074591"/>
              <a:gd name="connsiteX1" fmla="*/ 0 w 1908397"/>
              <a:gd name="connsiteY1" fmla="*/ 0 h 2074591"/>
              <a:gd name="connsiteX2" fmla="*/ 1908394 w 1908397"/>
              <a:gd name="connsiteY2" fmla="*/ 4804 h 2074591"/>
              <a:gd name="connsiteX3" fmla="*/ 1229745 w 1908397"/>
              <a:gd name="connsiteY3" fmla="*/ 2074591 h 2074591"/>
              <a:gd name="connsiteX4" fmla="*/ 0 w 1908397"/>
              <a:gd name="connsiteY4" fmla="*/ 2049574 h 2074591"/>
              <a:gd name="connsiteX0" fmla="*/ 0 w 1908391"/>
              <a:gd name="connsiteY0" fmla="*/ 2049574 h 2066255"/>
              <a:gd name="connsiteX1" fmla="*/ 0 w 1908391"/>
              <a:gd name="connsiteY1" fmla="*/ 0 h 2066255"/>
              <a:gd name="connsiteX2" fmla="*/ 1908394 w 1908391"/>
              <a:gd name="connsiteY2" fmla="*/ 4804 h 2066255"/>
              <a:gd name="connsiteX3" fmla="*/ 1277608 w 1908391"/>
              <a:gd name="connsiteY3" fmla="*/ 2066255 h 2066255"/>
              <a:gd name="connsiteX4" fmla="*/ 0 w 1908391"/>
              <a:gd name="connsiteY4" fmla="*/ 2049574 h 206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391" h="2066255">
                <a:moveTo>
                  <a:pt x="0" y="2049574"/>
                </a:moveTo>
                <a:lnTo>
                  <a:pt x="0" y="0"/>
                </a:lnTo>
                <a:lnTo>
                  <a:pt x="1908394" y="4804"/>
                </a:lnTo>
                <a:lnTo>
                  <a:pt x="1277608" y="2066255"/>
                </a:lnTo>
                <a:lnTo>
                  <a:pt x="0" y="2049574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" name="CustomShape 12"/>
          <p:cNvSpPr/>
          <p:nvPr/>
        </p:nvSpPr>
        <p:spPr>
          <a:xfrm>
            <a:off x="380292" y="1492569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119 263</a:t>
            </a:r>
            <a:endParaRPr lang="ru-RU" sz="16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stomShape 18"/>
          <p:cNvSpPr/>
          <p:nvPr/>
        </p:nvSpPr>
        <p:spPr>
          <a:xfrm>
            <a:off x="569358" y="987873"/>
            <a:ext cx="2964728" cy="542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штрафных санкций по результатам КНП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ustomShape 17"/>
          <p:cNvSpPr/>
          <p:nvPr/>
        </p:nvSpPr>
        <p:spPr>
          <a:xfrm flipV="1">
            <a:off x="2054561" y="1700808"/>
            <a:ext cx="1368152" cy="140854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" name="CustomShape 12"/>
          <p:cNvSpPr/>
          <p:nvPr/>
        </p:nvSpPr>
        <p:spPr>
          <a:xfrm>
            <a:off x="2411760" y="1853901"/>
            <a:ext cx="798188" cy="72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400" b="0" strike="noStrike" spc="-1" dirty="0">
              <a:latin typeface="XO Oriel"/>
            </a:endParaRPr>
          </a:p>
        </p:txBody>
      </p:sp>
      <p:sp>
        <p:nvSpPr>
          <p:cNvPr id="33" name="CustomShape 12"/>
          <p:cNvSpPr/>
          <p:nvPr/>
        </p:nvSpPr>
        <p:spPr>
          <a:xfrm>
            <a:off x="3422713" y="945077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188 932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1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1293" y="2016518"/>
            <a:ext cx="938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 smtClean="0">
                <a:latin typeface="Arial Narrow"/>
              </a:rPr>
              <a:t>+ 58,4 %</a:t>
            </a:r>
            <a:endParaRPr lang="ru-RU" spc="-1" dirty="0">
              <a:latin typeface="XO Oriel"/>
            </a:endParaRPr>
          </a:p>
        </p:txBody>
      </p:sp>
      <p:sp>
        <p:nvSpPr>
          <p:cNvPr id="38" name="CustomShape 18"/>
          <p:cNvSpPr/>
          <p:nvPr/>
        </p:nvSpPr>
        <p:spPr>
          <a:xfrm>
            <a:off x="4657346" y="962761"/>
            <a:ext cx="3676667" cy="518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камеральных проверок, выявивших нарушения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ustomShape 18"/>
          <p:cNvSpPr/>
          <p:nvPr/>
        </p:nvSpPr>
        <p:spPr>
          <a:xfrm>
            <a:off x="611559" y="116632"/>
            <a:ext cx="8064897" cy="612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2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контрольной работы в части выявления нарушений и доначисления штрафных санкций </a:t>
            </a:r>
            <a:endParaRPr lang="ru-RU" sz="22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ustomShape 12"/>
          <p:cNvSpPr/>
          <p:nvPr/>
        </p:nvSpPr>
        <p:spPr>
          <a:xfrm>
            <a:off x="4563136" y="4443378"/>
            <a:ext cx="863728" cy="329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5 602 ед.</a:t>
            </a:r>
            <a:endParaRPr lang="ru-RU" sz="1600" b="0" strike="noStrike" spc="-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CustomShape 12"/>
          <p:cNvSpPr/>
          <p:nvPr/>
        </p:nvSpPr>
        <p:spPr>
          <a:xfrm>
            <a:off x="8022572" y="1171287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12 465</a:t>
            </a:r>
            <a:endParaRPr lang="ru-RU" sz="1600" b="0" strike="noStrike" spc="-1" dirty="0" smtClean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600" b="0" strike="noStrike" spc="-1" dirty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CustomShape 11"/>
          <p:cNvSpPr/>
          <p:nvPr/>
        </p:nvSpPr>
        <p:spPr>
          <a:xfrm>
            <a:off x="454236" y="4858073"/>
            <a:ext cx="733388" cy="1618533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2021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3767378" y="5191535"/>
            <a:ext cx="650544" cy="1256880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>
            <a:noAutofit/>
          </a:bodyPr>
          <a:lstStyle/>
          <a:p>
            <a:r>
              <a:rPr lang="ru-RU" sz="2000" dirty="0" smtClean="0"/>
              <a:t>1 </a:t>
            </a:r>
            <a:r>
              <a:rPr lang="ru-RU" sz="2000" dirty="0" err="1" smtClean="0"/>
              <a:t>плг</a:t>
            </a:r>
            <a:r>
              <a:rPr lang="ru-RU" sz="2000" dirty="0" smtClean="0"/>
              <a:t>. 2022</a:t>
            </a:r>
            <a:endParaRPr lang="ru-RU" sz="2000" dirty="0"/>
          </a:p>
        </p:txBody>
      </p:sp>
      <p:sp>
        <p:nvSpPr>
          <p:cNvPr id="47" name="CustomShape 18"/>
          <p:cNvSpPr/>
          <p:nvPr/>
        </p:nvSpPr>
        <p:spPr>
          <a:xfrm>
            <a:off x="625656" y="3933056"/>
            <a:ext cx="2964727" cy="542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strike="noStrike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уммы штрафных санкций за нарушение налогового законодательства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CustomShape 18"/>
          <p:cNvSpPr/>
          <p:nvPr/>
        </p:nvSpPr>
        <p:spPr>
          <a:xfrm>
            <a:off x="4858985" y="4017538"/>
            <a:ext cx="3091763" cy="542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b="1" strike="noStrike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случаев нарушения налогового законодательства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445505" y="4371906"/>
            <a:ext cx="672689" cy="3757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10 439</a:t>
            </a: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strike="noStrike" spc="-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3785583" y="4644682"/>
            <a:ext cx="672689" cy="3757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4 906</a:t>
            </a: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strike="noStrike" spc="-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stomShape 11"/>
          <p:cNvSpPr/>
          <p:nvPr/>
        </p:nvSpPr>
        <p:spPr>
          <a:xfrm>
            <a:off x="4458270" y="1725099"/>
            <a:ext cx="720000" cy="1425675"/>
          </a:xfrm>
          <a:prstGeom prst="rect">
            <a:avLst/>
          </a:prstGeom>
          <a:pattFill prst="pct60">
            <a:fgClr>
              <a:srgbClr val="00666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2021</a:t>
            </a:r>
          </a:p>
        </p:txBody>
      </p:sp>
      <p:sp>
        <p:nvSpPr>
          <p:cNvPr id="36" name="CustomShape 11"/>
          <p:cNvSpPr/>
          <p:nvPr/>
        </p:nvSpPr>
        <p:spPr>
          <a:xfrm>
            <a:off x="8172400" y="1853901"/>
            <a:ext cx="648072" cy="1296874"/>
          </a:xfrm>
          <a:prstGeom prst="rect">
            <a:avLst/>
          </a:prstGeom>
          <a:pattFill prst="pct60">
            <a:fgClr>
              <a:srgbClr val="00666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4610670" y="4858074"/>
            <a:ext cx="567600" cy="1653522"/>
          </a:xfrm>
          <a:prstGeom prst="rect">
            <a:avLst/>
          </a:prstGeom>
          <a:pattFill prst="pct60">
            <a:fgClr>
              <a:schemeClr val="accent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CustomShape 11"/>
          <p:cNvSpPr/>
          <p:nvPr/>
        </p:nvSpPr>
        <p:spPr>
          <a:xfrm>
            <a:off x="7668345" y="5334903"/>
            <a:ext cx="714267" cy="1176693"/>
          </a:xfrm>
          <a:prstGeom prst="rect">
            <a:avLst/>
          </a:prstGeom>
          <a:pattFill prst="pct60">
            <a:fgClr>
              <a:schemeClr val="accent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4419328" y="1228104"/>
            <a:ext cx="863728" cy="410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21 011</a:t>
            </a:r>
            <a:endParaRPr lang="ru-RU" sz="1600" b="0" strike="noStrike" spc="-1" dirty="0" smtClean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600" b="0" strike="noStrike" spc="-1" dirty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CustomShape 12"/>
          <p:cNvSpPr/>
          <p:nvPr/>
        </p:nvSpPr>
        <p:spPr>
          <a:xfrm>
            <a:off x="7533692" y="4925028"/>
            <a:ext cx="863728" cy="409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3 405 ед.</a:t>
            </a:r>
            <a:endParaRPr lang="ru-RU" sz="1600" b="0" strike="noStrike" spc="-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5330670" y="1853900"/>
            <a:ext cx="2769722" cy="125545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CustomShape 17"/>
          <p:cNvSpPr/>
          <p:nvPr/>
        </p:nvSpPr>
        <p:spPr>
          <a:xfrm rot="10800000" flipV="1">
            <a:off x="6535504" y="1765036"/>
            <a:ext cx="1588537" cy="126549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39966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Прямоугольник 58"/>
          <p:cNvSpPr/>
          <p:nvPr/>
        </p:nvSpPr>
        <p:spPr>
          <a:xfrm>
            <a:off x="6884489" y="2071838"/>
            <a:ext cx="890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latin typeface="Arial Narrow"/>
              </a:rPr>
              <a:t>-</a:t>
            </a:r>
            <a:r>
              <a:rPr lang="ru-RU" b="1" spc="-1" dirty="0" smtClean="0">
                <a:latin typeface="Arial Narrow"/>
              </a:rPr>
              <a:t> 40,7 %</a:t>
            </a:r>
            <a:endParaRPr lang="ru-RU" spc="-1" dirty="0">
              <a:latin typeface="XO Oriel"/>
            </a:endParaRPr>
          </a:p>
        </p:txBody>
      </p:sp>
      <p:sp>
        <p:nvSpPr>
          <p:cNvPr id="60" name="Прямоугольный треугольник 59"/>
          <p:cNvSpPr/>
          <p:nvPr/>
        </p:nvSpPr>
        <p:spPr>
          <a:xfrm>
            <a:off x="1244020" y="5219727"/>
            <a:ext cx="2484693" cy="1255451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CustomShape 17"/>
          <p:cNvSpPr/>
          <p:nvPr/>
        </p:nvSpPr>
        <p:spPr>
          <a:xfrm rot="10800000" flipV="1">
            <a:off x="2054561" y="4858071"/>
            <a:ext cx="1584174" cy="155522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Прямоугольник 63"/>
          <p:cNvSpPr/>
          <p:nvPr/>
        </p:nvSpPr>
        <p:spPr>
          <a:xfrm>
            <a:off x="2339752" y="5334903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latin typeface="Arial Narrow"/>
              </a:rPr>
              <a:t>-</a:t>
            </a:r>
            <a:r>
              <a:rPr lang="ru-RU" b="1" spc="-1" dirty="0" smtClean="0">
                <a:latin typeface="Arial Narrow"/>
              </a:rPr>
              <a:t> 53 %</a:t>
            </a:r>
            <a:endParaRPr lang="ru-RU" spc="-1" dirty="0">
              <a:latin typeface="XO Oriel"/>
            </a:endParaRPr>
          </a:p>
        </p:txBody>
      </p:sp>
      <p:sp>
        <p:nvSpPr>
          <p:cNvPr id="65" name="Прямоугольный треугольник 64"/>
          <p:cNvSpPr/>
          <p:nvPr/>
        </p:nvSpPr>
        <p:spPr>
          <a:xfrm>
            <a:off x="5178271" y="5219728"/>
            <a:ext cx="2490074" cy="1328726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CustomShape 17"/>
          <p:cNvSpPr/>
          <p:nvPr/>
        </p:nvSpPr>
        <p:spPr>
          <a:xfrm rot="10800000" flipV="1">
            <a:off x="5920195" y="4889728"/>
            <a:ext cx="1584174" cy="1555221"/>
          </a:xfrm>
          <a:prstGeom prst="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9" name="Прямоугольник 68"/>
          <p:cNvSpPr/>
          <p:nvPr/>
        </p:nvSpPr>
        <p:spPr>
          <a:xfrm>
            <a:off x="6300192" y="5334903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latin typeface="Arial Narrow"/>
              </a:rPr>
              <a:t>-</a:t>
            </a:r>
            <a:r>
              <a:rPr lang="ru-RU" b="1" spc="-1" dirty="0" smtClean="0">
                <a:latin typeface="Arial Narrow"/>
              </a:rPr>
              <a:t> 39,2 %</a:t>
            </a:r>
            <a:endParaRPr lang="ru-RU" spc="-1" dirty="0">
              <a:latin typeface="XO Oriel"/>
            </a:endParaRPr>
          </a:p>
        </p:txBody>
      </p:sp>
    </p:spTree>
    <p:extLst>
      <p:ext uri="{BB962C8B-B14F-4D97-AF65-F5344CB8AC3E}">
        <p14:creationId xmlns:p14="http://schemas.microsoft.com/office/powerpoint/2010/main" val="37985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573082" y="1628800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endParaRPr lang="ru-RU" sz="2400" b="1" dirty="0" smtClean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1330"/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29810"/>
              </p:ext>
            </p:extLst>
          </p:nvPr>
        </p:nvGraphicFramePr>
        <p:xfrm>
          <a:off x="323528" y="332656"/>
          <a:ext cx="3960000" cy="6349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825212"/>
              </p:ext>
            </p:extLst>
          </p:nvPr>
        </p:nvGraphicFramePr>
        <p:xfrm>
          <a:off x="4569244" y="332656"/>
          <a:ext cx="4179220" cy="6264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82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573082" y="1628800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endParaRPr lang="ru-RU" sz="2400" b="1" dirty="0" smtClean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1330"/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050765" y="3136613"/>
            <a:ext cx="987097" cy="33427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10 336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419872" y="4653137"/>
            <a:ext cx="836145" cy="1826254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6 512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18939" y="1624863"/>
            <a:ext cx="167547" cy="1991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ctr"/>
          <a:lstStyle/>
          <a:p>
            <a:pPr algn="ctr" defTabSz="1017950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87324" y="2030484"/>
            <a:ext cx="199162" cy="199162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ctr"/>
          <a:lstStyle/>
          <a:p>
            <a:pPr algn="ctr" defTabSz="1017950">
              <a:defRPr/>
            </a:pPr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163038" y="1574492"/>
            <a:ext cx="4417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solidFill>
                  <a:srgbClr val="005AA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том числе ИП (количество фактов)</a:t>
            </a:r>
            <a:endParaRPr lang="ru-RU" sz="1400" b="1" cap="all" dirty="0">
              <a:solidFill>
                <a:srgbClr val="005AA9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63038" y="1976177"/>
            <a:ext cx="4345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solidFill>
                  <a:srgbClr val="005AA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том числе ЮЛ </a:t>
            </a:r>
            <a:r>
              <a:rPr lang="ru-RU" sz="1400" b="1" cap="all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(количество фактов)</a:t>
            </a:r>
          </a:p>
          <a:p>
            <a:endParaRPr lang="ru-RU" sz="1400" b="1" cap="all" dirty="0">
              <a:solidFill>
                <a:srgbClr val="005AA9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3566" y="188640"/>
            <a:ext cx="7316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Несоблюдением налогоплательщиками сроков представления отчетности в соответствии с п. 1 ст. 119 Налогового кодекса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64088" y="4214990"/>
            <a:ext cx="1030139" cy="23006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5 263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889125" y="5152332"/>
            <a:ext cx="764137" cy="1363292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4 955</a:t>
            </a:r>
          </a:p>
        </p:txBody>
      </p:sp>
      <p:sp>
        <p:nvSpPr>
          <p:cNvPr id="47" name="Стрелка вниз 46"/>
          <p:cNvSpPr/>
          <p:nvPr/>
        </p:nvSpPr>
        <p:spPr>
          <a:xfrm>
            <a:off x="6170755" y="3454808"/>
            <a:ext cx="484632" cy="50166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>
            <a:off x="6751664" y="5291489"/>
            <a:ext cx="484632" cy="1224135"/>
          </a:xfrm>
          <a:prstGeom prst="downArrow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6068039" y="3081099"/>
            <a:ext cx="841698" cy="33855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ru-RU" sz="1600" b="1" cap="all" dirty="0" smtClean="0">
                <a:ea typeface="+mj-ea"/>
                <a:cs typeface="+mj-cs"/>
              </a:rPr>
              <a:t>- 5 073</a:t>
            </a:r>
            <a:endParaRPr lang="ru-RU" sz="1600" b="1" cap="all" dirty="0"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16215" y="4932547"/>
            <a:ext cx="1152129" cy="33855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ru-RU" sz="1600" b="1" cap="all" dirty="0">
                <a:ea typeface="+mj-ea"/>
                <a:cs typeface="+mj-cs"/>
              </a:rPr>
              <a:t>-</a:t>
            </a:r>
            <a:r>
              <a:rPr lang="ru-RU" sz="1600" b="1" cap="all" dirty="0" smtClean="0">
                <a:ea typeface="+mj-ea"/>
                <a:cs typeface="+mj-cs"/>
              </a:rPr>
              <a:t> 1 557</a:t>
            </a:r>
            <a:endParaRPr lang="ru-RU" sz="1600" b="1" cap="all" dirty="0">
              <a:ea typeface="+mj-ea"/>
              <a:cs typeface="+mj-cs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62110" y="3596825"/>
            <a:ext cx="1956787" cy="1236329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 данным за 1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полугодие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418897" y="3972674"/>
            <a:ext cx="618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099250" y="3705640"/>
            <a:ext cx="1907704" cy="1236329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 данным за 1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полугодие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53" name="Стрелка вправо 52"/>
          <p:cNvSpPr/>
          <p:nvPr/>
        </p:nvSpPr>
        <p:spPr>
          <a:xfrm rot="10800000">
            <a:off x="6516216" y="4130626"/>
            <a:ext cx="58303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21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670248" y="548680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декларация в установленный законодательством о налогах и сборах срок</a:t>
            </a:r>
            <a:b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4049" y="1995155"/>
            <a:ext cx="3859836" cy="1681991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t" anchorCtr="0"/>
          <a:lstStyle/>
          <a:p>
            <a:pPr algn="ctr" defTabSz="912626" eaLnBrk="0" hangingPunct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Привлечение должностного лица к административной ответственности (ст. 15.5 КоАП РФ от 300 до 500 руб.)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2110" y="1995155"/>
            <a:ext cx="4217621" cy="1681991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налогоплательщика к налоговой ответственности (п. 1 ст. 119 НК РФ от 5 до 30%, но не менее 1 000 руб.)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6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589703" y="1282909"/>
            <a:ext cx="7452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199297" y="1274411"/>
            <a:ext cx="743246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481608" y="1656137"/>
            <a:ext cx="615950" cy="4657969"/>
          </a:xfrm>
          <a:prstGeom prst="rightBrace">
            <a:avLst/>
          </a:prstGeom>
          <a:ln w="4445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58635" y="4325247"/>
            <a:ext cx="4303668" cy="1840057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Таким образом, за несвоевременно представленную «нулевую» декларацию размер примененных штрафных санкций может доходить до 1 500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683568" y="332656"/>
            <a:ext cx="7992327" cy="956308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документов (сведений) для налогового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2110" y="1648964"/>
            <a:ext cx="3960000" cy="1914262"/>
          </a:xfrm>
          <a:prstGeom prst="roundRect">
            <a:avLst/>
          </a:prstGeom>
          <a:solidFill>
            <a:schemeClr val="accent1"/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налогоплательщика к налоговой ответственности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(ст. 126 НК РФ, п.1 -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200 руб. за документ, п. 1.2 – 1000 руб. за каждый месяц)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50320" y="1655505"/>
            <a:ext cx="3960440" cy="1914262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должностного лица к административной ответственности (ст. 15.5 КоАП РФ от 300 до 500 руб.)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6560540" y="928964"/>
            <a:ext cx="54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165998" y="928964"/>
            <a:ext cx="54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481608" y="1656137"/>
            <a:ext cx="615950" cy="4657969"/>
          </a:xfrm>
          <a:prstGeom prst="rightBrace">
            <a:avLst/>
          </a:prstGeom>
          <a:ln w="4445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5616" y="4313329"/>
            <a:ext cx="6939060" cy="1059887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образом, за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непредставление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одного документа,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размер штрафных санкций составит от 500 руб.</a:t>
            </a:r>
          </a:p>
        </p:txBody>
      </p:sp>
    </p:spTree>
    <p:extLst>
      <p:ext uri="{BB962C8B-B14F-4D97-AF65-F5344CB8AC3E}">
        <p14:creationId xmlns:p14="http://schemas.microsoft.com/office/powerpoint/2010/main" val="28805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B8728D9-213E-470A-B096-4094BB55709A}"/>
              </a:ext>
            </a:extLst>
          </p:cNvPr>
          <p:cNvSpPr/>
          <p:nvPr/>
        </p:nvSpPr>
        <p:spPr>
          <a:xfrm>
            <a:off x="536686" y="476672"/>
            <a:ext cx="7992327" cy="1224136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налоговому органу сведений,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требованию выписанному в соответствии с п. 3 ст. 88 НК РФ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9" y="2651177"/>
            <a:ext cx="7845444" cy="3073537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Влечет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налогоплательщика к налоговой ответственности в соответствии со ст. 129.1 Налогового кодекса в виде штрафа в размере </a:t>
            </a: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5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000 руб. </a:t>
            </a:r>
            <a:endParaRPr lang="ru-RU" sz="2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endParaRPr lang="ru-RU" sz="2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случае совершения аналогичного нарушения в течение календарного года штраф составит – </a:t>
            </a: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     20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000 руб.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8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556792"/>
            <a:ext cx="1008111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7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17851</TotalTime>
  <Words>704</Words>
  <Application>Microsoft Office PowerPoint</Application>
  <PresentationFormat>Экран (4:3)</PresentationFormat>
  <Paragraphs>95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1_Present_FNS2012_A4</vt:lpstr>
      <vt:lpstr>Present_FNS2012_A4</vt:lpstr>
      <vt:lpstr>О налоговых правонарушениях и последствиях их совершения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Подлесных Мария Михайловна</dc:creator>
  <cp:lastModifiedBy>Серёгин Юрий Анатольевич</cp:lastModifiedBy>
  <cp:revision>1288</cp:revision>
  <cp:lastPrinted>2020-05-28T13:40:00Z</cp:lastPrinted>
  <dcterms:modified xsi:type="dcterms:W3CDTF">2022-09-14T10:04:28Z</dcterms:modified>
</cp:coreProperties>
</file>